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5" r:id="rId9"/>
    <p:sldId id="269" r:id="rId10"/>
    <p:sldId id="266" r:id="rId11"/>
    <p:sldId id="267" r:id="rId12"/>
    <p:sldId id="270" r:id="rId13"/>
    <p:sldId id="271" r:id="rId14"/>
    <p:sldId id="272" r:id="rId15"/>
    <p:sldId id="273" r:id="rId16"/>
    <p:sldId id="275" r:id="rId17"/>
    <p:sldId id="276" r:id="rId18"/>
    <p:sldId id="2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7F4E37-4C7C-4393-BC5F-D7084E1B20FA}">
          <p14:sldIdLst>
            <p14:sldId id="256"/>
            <p14:sldId id="257"/>
            <p14:sldId id="259"/>
            <p14:sldId id="260"/>
            <p14:sldId id="262"/>
            <p14:sldId id="263"/>
            <p14:sldId id="264"/>
            <p14:sldId id="265"/>
            <p14:sldId id="269"/>
            <p14:sldId id="266"/>
            <p14:sldId id="267"/>
            <p14:sldId id="270"/>
            <p14:sldId id="271"/>
            <p14:sldId id="272"/>
            <p14:sldId id="273"/>
            <p14:sldId id="275"/>
            <p14:sldId id="276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13EFE-BBE4-49E6-B46B-1C9FB0644B4F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D2F76-DB27-4DDC-B7B8-3F7DEE77E1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5389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2332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442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4220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336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196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702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0608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1596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619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778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8173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2279F-3BEA-4D3A-92A8-102B72222C23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263A5-DC75-491A-BBC3-7F19A3E79F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953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obhanmoosavi/us-accidents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503854" y="298578"/>
            <a:ext cx="11262049" cy="6083559"/>
          </a:xfrm>
          <a:solidFill>
            <a:schemeClr val="tx1">
              <a:alpha val="28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anchor="b">
            <a:normAutofit/>
          </a:bodyPr>
          <a:lstStyle/>
          <a:p>
            <a:pPr algn="r"/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2878" y="952757"/>
            <a:ext cx="9144000" cy="2387600"/>
          </a:xfrm>
          <a:gradFill flip="none" rotWithShape="1">
            <a:gsLst>
              <a:gs pos="83000">
                <a:srgbClr val="030303">
                  <a:alpha val="0"/>
                </a:srgbClr>
              </a:gs>
              <a:gs pos="0">
                <a:schemeClr val="tx1">
                  <a:lumMod val="97000"/>
                  <a:lumOff val="3000"/>
                  <a:alpha val="0"/>
                </a:schemeClr>
              </a:gs>
              <a:gs pos="100000">
                <a:schemeClr val="tx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  <a:effectLst>
            <a:glow>
              <a:schemeClr val="accent1"/>
            </a:glow>
            <a:outerShdw sx="1000" sy="1000" algn="ctr" rotWithShape="0">
              <a:srgbClr val="000000"/>
            </a:outerShdw>
            <a:reflection endPos="0" dir="5400000" sy="-100000" algn="bl" rotWithShape="0"/>
            <a:softEdge rad="0"/>
          </a:effectLst>
          <a:scene3d>
            <a:camera prst="orthographicFront"/>
            <a:lightRig rig="threePt" dir="t"/>
          </a:scene3d>
          <a:sp3d prstMaterial="metal"/>
        </p:spPr>
        <p:txBody>
          <a:bodyPr anchor="ctr">
            <a:normAutofit/>
          </a:bodyPr>
          <a:lstStyle/>
          <a:p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Predicting Car Accident Severity  in US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80311" y="5428030"/>
            <a:ext cx="3685591" cy="95410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extrusionH="76200">
            <a:extrusionClr>
              <a:schemeClr val="bg1"/>
            </a:extrusionClr>
          </a:sp3d>
        </p:spPr>
        <p:txBody>
          <a:bodyPr wrap="square" rtlCol="0">
            <a:spAutoFit/>
          </a:bodyPr>
          <a:lstStyle/>
          <a:p>
            <a:pPr algn="r"/>
            <a:r>
              <a:rPr lang="en-I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Amirtha Rajan PKS</a:t>
            </a:r>
          </a:p>
          <a:p>
            <a:pPr algn="r"/>
            <a:r>
              <a:rPr lang="en-IN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Oct 2020</a:t>
            </a:r>
            <a:endParaRPr lang="en-I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09609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637315" y="-475861"/>
            <a:ext cx="459066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endParaRPr lang="en-I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402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14197" y="74645"/>
            <a:ext cx="7613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Accident Severity in </a:t>
            </a:r>
            <a:r>
              <a:rPr lang="en-IN" sz="2800" b="1" dirty="0" smtClean="0"/>
              <a:t>Counties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917176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1141381"/>
          </a:xfrm>
          <a:solidFill>
            <a:schemeClr val="tx1">
              <a:alpha val="23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LOGISTIC REGRESSION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500" y="1554404"/>
            <a:ext cx="6595118" cy="47132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11144" y="1675701"/>
            <a:ext cx="41334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 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Train Accuracy: 74.4%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Accuracy: 74.7%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GridSearchCV  for params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 : 0.001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max_iter: 100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penalty</a:t>
            </a:r>
            <a:r>
              <a:rPr lang="en-I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'none‘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 with best params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Train Accuracy: 74.4%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Accuracy: 74.7%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68049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1141381"/>
          </a:xfrm>
          <a:solidFill>
            <a:schemeClr val="tx1">
              <a:alpha val="23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KNN CLASSIFIER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11144" y="1675701"/>
            <a:ext cx="41334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 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Knn</a:t>
            </a:r>
            <a:r>
              <a:rPr lang="en-I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score: 0.738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Accuracy score: 0.738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004372" y="1777913"/>
            <a:ext cx="6187260" cy="415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994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1141381"/>
          </a:xfrm>
          <a:solidFill>
            <a:schemeClr val="tx1">
              <a:alpha val="23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DECISION TREE CLASSIFIER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11144" y="1675701"/>
            <a:ext cx="413346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Decision Tree Classifier was built with params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IN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max_features</a:t>
            </a: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None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IN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min_samples_split</a:t>
            </a: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5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endParaRPr lang="en-IN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 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Train Accuracy: 98.2%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Accuracy: 79.1%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22" y="1535741"/>
            <a:ext cx="6357467" cy="472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16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951379"/>
          </a:xfrm>
          <a:solidFill>
            <a:schemeClr val="tx1">
              <a:alpha val="23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DECISION TREE CLASSIFIER </a:t>
            </a:r>
            <a:r>
              <a:rPr lang="en-IN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</a:t>
            </a:r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11144" y="1675701"/>
            <a:ext cx="413346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Airport frequency is far more important than any other feature.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addition to these spatial-temporal features, weather features like pressure, temperature, humidity, and wind speed are also very important.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34" y="1111145"/>
            <a:ext cx="6680719" cy="511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308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1141381"/>
          </a:xfrm>
          <a:solidFill>
            <a:schemeClr val="tx1">
              <a:alpha val="23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 FOREST CLASSIFIER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11144" y="1675701"/>
            <a:ext cx="41334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using random forest classifier, the model achieved 100.0% train accuracy and 85.3% test accuracy, which is even better than the results of decision tree classifier.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990" y="1582817"/>
            <a:ext cx="6523856" cy="465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969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951379"/>
          </a:xfrm>
          <a:solidFill>
            <a:schemeClr val="tx1">
              <a:alpha val="23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 FOREST CLASSIFIER </a:t>
            </a:r>
            <a:r>
              <a:rPr lang="en-IN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</a:t>
            </a:r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11144" y="1675701"/>
            <a:ext cx="41334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important features of random forest model are almost as same as decision tree model.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439" y="1249958"/>
            <a:ext cx="6945349" cy="504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35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1141381"/>
          </a:xfrm>
          <a:solidFill>
            <a:schemeClr val="tx1">
              <a:alpha val="23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11144" y="1675701"/>
            <a:ext cx="41334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Random Forest Classifier model performs better than other models to predict the accident.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But the accuracy of the model needs further improvement.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4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Need to capture </a:t>
            </a: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</a:t>
            </a: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</a:t>
            </a:r>
            <a:r>
              <a:rPr lang="en-I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 Severity level 4.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696900" y="1789969"/>
            <a:ext cx="6814244" cy="413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95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1370320"/>
          </a:xfrm>
          <a:solidFill>
            <a:schemeClr val="tx1">
              <a:alpha val="33000"/>
            </a:schemeClr>
          </a:solidFill>
        </p:spPr>
        <p:txBody>
          <a:bodyPr/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2516" y="1654263"/>
            <a:ext cx="11223170" cy="4713238"/>
          </a:xfrm>
          <a:solidFill>
            <a:schemeClr val="tx1">
              <a:alpha val="44000"/>
            </a:schemeClr>
          </a:solidFill>
        </p:spPr>
        <p:txBody>
          <a:bodyPr>
            <a:normAutofit lnSpcReduction="10000"/>
          </a:bodyPr>
          <a:lstStyle/>
          <a:p>
            <a:pPr lvl="1">
              <a:buFont typeface="Wingdings" panose="05000000000000000000" pitchFamily="2" charset="2"/>
              <a:buChar char="v"/>
            </a:pPr>
            <a:endParaRPr lang="en-IN" sz="3600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 </a:t>
            </a:r>
            <a:r>
              <a:rPr lang="en-IN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than 38,000 people die every year in crashes on U.S. roadways.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reason </a:t>
            </a:r>
            <a:r>
              <a:rPr lang="en-IN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crash are </a:t>
            </a: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limitless and hard to Predict especially on human behaviour for speeding/alcohol drive.</a:t>
            </a:r>
            <a:endParaRPr lang="en-IN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affects the drivers and others on roads which concerns the government and emergency team to help them on time for rescue.</a:t>
            </a:r>
            <a:endParaRPr lang="en-IN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1471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1370320"/>
          </a:xfrm>
          <a:solidFill>
            <a:schemeClr val="tx1">
              <a:alpha val="23000"/>
            </a:schemeClr>
          </a:solidFill>
        </p:spPr>
        <p:txBody>
          <a:bodyPr/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293" y="1668899"/>
            <a:ext cx="11223170" cy="4703907"/>
          </a:xfrm>
          <a:solidFill>
            <a:schemeClr val="tx1">
              <a:alpha val="20000"/>
            </a:schemeClr>
          </a:solidFill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v"/>
            </a:pPr>
            <a:endParaRPr lang="en-IN" sz="36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 Machine Learning Algorithms we can train a model with datasets to predict accident severity at locations with good accuracy score depending on different attributes like weather, roads condition… etc.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IN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5747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503854" y="298578"/>
            <a:ext cx="11262049" cy="6083559"/>
          </a:xfrm>
          <a:prstGeom prst="rect">
            <a:avLst/>
          </a:prstGeom>
          <a:solidFill>
            <a:schemeClr val="tx1">
              <a:alpha val="47000"/>
            </a:schemeClr>
          </a:solidFill>
          <a:ln w="34925" cap="rnd" cmpd="sng">
            <a:solidFill>
              <a:schemeClr val="bg1"/>
            </a:solidFill>
          </a:ln>
          <a:effectLst>
            <a:innerShdw blurRad="114300">
              <a:prstClr val="black"/>
            </a:innerShdw>
            <a:softEdge rad="0"/>
          </a:effectLst>
          <a:scene3d>
            <a:camera prst="orthographicFront"/>
            <a:lightRig rig="threePt" dir="t"/>
          </a:scene3d>
          <a:sp3d prstMaterial="matte">
            <a:bevelT w="0" h="0"/>
          </a:sp3d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IN" sz="3600" dirty="0" smtClean="0">
                <a:solidFill>
                  <a:schemeClr val="bg1"/>
                </a:solidFill>
              </a:rPr>
              <a:t>	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85" y="298579"/>
            <a:ext cx="11223170" cy="1370320"/>
          </a:xfrm>
          <a:solidFill>
            <a:schemeClr val="tx1">
              <a:alpha val="23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ACQUISITION AND CLEANING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733" y="1672925"/>
            <a:ext cx="11223170" cy="4713238"/>
          </a:xfrm>
          <a:solidFill>
            <a:schemeClr val="tx1">
              <a:alpha val="20000"/>
            </a:schemeClr>
          </a:solidFill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v"/>
            </a:pPr>
            <a:endParaRPr lang="en-IN" sz="36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 Accident Severity Dataset is acquired from </a:t>
            </a: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/>
              </a:rPr>
              <a:t>Kaggle</a:t>
            </a: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total of 3.5 million records with 49 features.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that had no correlation were dropped.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Cleaned feature with missing values.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Converted few data to categorical feature column.</a:t>
            </a:r>
            <a:endParaRPr lang="en-IN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15423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90598" y="1651518"/>
            <a:ext cx="8101402" cy="520648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37315" y="-475861"/>
            <a:ext cx="459066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endParaRPr lang="en-I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1651518"/>
            <a:ext cx="4090598" cy="520648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Year :</a:t>
            </a:r>
          </a:p>
          <a:p>
            <a:pPr lvl="1"/>
            <a:r>
              <a:rPr lang="en-I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has been collected from the period 2016 </a:t>
            </a:r>
            <a:r>
              <a:rPr lang="en-I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(Feb) to </a:t>
            </a:r>
            <a:r>
              <a:rPr lang="en-I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2020(Jun)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 2016 the accident count has drastically increased over the time.</a:t>
            </a:r>
          </a:p>
          <a:p>
            <a:endParaRPr lang="en-IN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2018 has levelled accident count.</a:t>
            </a:r>
          </a:p>
          <a:p>
            <a:endParaRPr lang="en-IN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the current year the accident count has started with much higher rate  compared to the previous years.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651518"/>
          </a:xfrm>
          <a:solidFill>
            <a:schemeClr val="tx1">
              <a:alpha val="5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ACCIDENT COUNT HISTORY</a:t>
            </a:r>
            <a:endParaRPr lang="en-IN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139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095861" y="0"/>
            <a:ext cx="4090598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I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Accident Severity Counts</a:t>
            </a:r>
          </a:p>
          <a:p>
            <a:pPr algn="ctr"/>
            <a:r>
              <a:rPr lang="en-I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(Year &amp; Month)</a:t>
            </a:r>
          </a:p>
          <a:p>
            <a:endParaRPr lang="en-I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Common accidents are of severity 2.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I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Severity 1 (minor accidents) varies and is often hard to predict.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Accidents with Severity 3 are more compared to level 1 and 4</a:t>
            </a:r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I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Severity 4 accidents are counted as casualties.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541" y="0"/>
            <a:ext cx="8101401" cy="327527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542" y="3234681"/>
            <a:ext cx="8101402" cy="362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801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637315" y="-475861"/>
            <a:ext cx="459066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endParaRPr lang="en-I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1045029"/>
            <a:ext cx="12191999" cy="170750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I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Probability of accidents are more at day time with higher counts around 07:00-08:00 as it’s the peak hours people travel for work.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endParaRPr lang="en-IN" sz="28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045029"/>
          </a:xfrm>
          <a:solidFill>
            <a:schemeClr val="tx1">
              <a:alpha val="5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ACCIDENTS BY HOUR</a:t>
            </a:r>
            <a:endParaRPr lang="en-IN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688" y="2752531"/>
            <a:ext cx="12212687" cy="410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637315" y="-475861"/>
            <a:ext cx="459066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endParaRPr lang="en-I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1045030"/>
            <a:ext cx="12191999" cy="11878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Accidents that are depend on weather exclude Clear and Cloudy conditions. 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 of Rainy days people needs to be more cautious and drive slow on fog conditions as visibility distance will not be far enough to have control of.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045029"/>
          </a:xfrm>
          <a:solidFill>
            <a:schemeClr val="tx1">
              <a:alpha val="5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ACCIDENTS BASED ON WEATHER FORECAST</a:t>
            </a:r>
            <a:endParaRPr lang="en-IN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32873"/>
            <a:ext cx="12192000" cy="462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89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637315" y="-475861"/>
            <a:ext cx="459066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endParaRPr lang="en-I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1045030"/>
            <a:ext cx="12191999" cy="92883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Accidents seems more common in traffic signals which implies most drivers did not obey the signal rules. 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045029"/>
          </a:xfrm>
          <a:solidFill>
            <a:schemeClr val="tx1">
              <a:alpha val="5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ACCIDENTS IN POIs</a:t>
            </a:r>
            <a:endParaRPr lang="en-IN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3868"/>
            <a:ext cx="12199490" cy="488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48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4107</TotalTime>
  <Words>577</Words>
  <Application>Microsoft Office PowerPoint</Application>
  <PresentationFormat>Widescreen</PresentationFormat>
  <Paragraphs>94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Office Theme</vt:lpstr>
      <vt:lpstr>Predicting Car Accident Severity  in US</vt:lpstr>
      <vt:lpstr>PROBLEM</vt:lpstr>
      <vt:lpstr>SOLUTION</vt:lpstr>
      <vt:lpstr>DATA ACQUISITION AND CLEANING</vt:lpstr>
      <vt:lpstr>ACCIDENT COUNT HISTORY</vt:lpstr>
      <vt:lpstr>PowerPoint Presentation</vt:lpstr>
      <vt:lpstr>ACCIDENTS BY HOUR</vt:lpstr>
      <vt:lpstr>ACCIDENTS BASED ON WEATHER FORECAST</vt:lpstr>
      <vt:lpstr>ACCIDENTS IN POIs</vt:lpstr>
      <vt:lpstr>PowerPoint Presentation</vt:lpstr>
      <vt:lpstr>PowerPoint Presentation</vt:lpstr>
      <vt:lpstr>LOGISTIC REGRESSION</vt:lpstr>
      <vt:lpstr>KNN CLASSIFIER</vt:lpstr>
      <vt:lpstr>DECISION TREE CLASSIFIER</vt:lpstr>
      <vt:lpstr>DECISION TREE CLASSIFIER Cont…</vt:lpstr>
      <vt:lpstr>RANDOM FOREST CLASSIFIER</vt:lpstr>
      <vt:lpstr>RANDOM FOREST CLASSIFIER Cont…</vt:lpstr>
      <vt:lpstr>CONCLUSION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Car Accident Severity  in US</dc:title>
  <dc:creator>PKS, AMIRTHA RAJAN</dc:creator>
  <cp:lastModifiedBy>PKS, AMIRTHA RAJAN</cp:lastModifiedBy>
  <cp:revision>61</cp:revision>
  <dcterms:created xsi:type="dcterms:W3CDTF">2020-10-08T11:00:09Z</dcterms:created>
  <dcterms:modified xsi:type="dcterms:W3CDTF">2020-10-13T06:48:05Z</dcterms:modified>
</cp:coreProperties>
</file>

<file path=docProps/thumbnail.jpeg>
</file>